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48" r:id="rId1"/>
    <p:sldMasterId id="2147483649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1pPr>
    <a:lvl2pPr marL="342900" algn="ctr" defTabSz="584200" rtl="0" fontAlgn="base" hangingPunct="0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2pPr>
    <a:lvl3pPr marL="685800" algn="ctr" defTabSz="584200" rtl="0" fontAlgn="base" hangingPunct="0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3pPr>
    <a:lvl4pPr marL="1028700" algn="ctr" defTabSz="584200" rtl="0" fontAlgn="base" hangingPunct="0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4pPr>
    <a:lvl5pPr marL="1371600" algn="ctr" defTabSz="584200" rtl="0" fontAlgn="base" hangingPunct="0">
      <a:spcBef>
        <a:spcPct val="0"/>
      </a:spcBef>
      <a:spcAft>
        <a:spcPct val="0"/>
      </a:spcAft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FFFFFF"/>
        </a:solidFill>
        <a:latin typeface="Gill Sans" charset="0"/>
        <a:ea typeface="ＭＳ Ｐゴシック" charset="0"/>
        <a:cs typeface="Gill Sans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28" y="-22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4" name="Rectangle 2"/>
          <p:cNvSpPr>
            <a:spLocks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Lucida Grande" charset="0"/>
              </a:rPr>
              <a:t>Click to edit Master text styles</a:t>
            </a:r>
          </a:p>
          <a:p>
            <a:pPr lvl="1"/>
            <a:r>
              <a:rPr lang="en-US">
                <a:sym typeface="Lucida Grande" charset="0"/>
              </a:rPr>
              <a:t>Second level</a:t>
            </a:r>
          </a:p>
          <a:p>
            <a:pPr lvl="2"/>
            <a:r>
              <a:rPr lang="en-US">
                <a:sym typeface="Lucida Grande" charset="0"/>
              </a:rPr>
              <a:t>Third level</a:t>
            </a:r>
          </a:p>
          <a:p>
            <a:pPr lvl="3"/>
            <a:r>
              <a:rPr lang="en-US">
                <a:sym typeface="Lucida Grande" charset="0"/>
              </a:rPr>
              <a:t>Fourth level</a:t>
            </a:r>
          </a:p>
          <a:p>
            <a:pPr lvl="4"/>
            <a:r>
              <a:rPr lang="en-US">
                <a:sym typeface="Lucida Grande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9366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584200" rtl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ＭＳ Ｐゴシック" charset="0"/>
        <a:cs typeface="Lucida Grande" charset="0"/>
        <a:sym typeface="Lucida Grande" charset="0"/>
      </a:defRPr>
    </a:lvl1pPr>
    <a:lvl2pPr marL="228600" algn="l" defTabSz="584200" rtl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2pPr>
    <a:lvl3pPr marL="457200" algn="l" defTabSz="584200" rtl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3pPr>
    <a:lvl4pPr marL="685800" algn="l" defTabSz="584200" rtl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4pPr>
    <a:lvl5pPr marL="914400" algn="l" defTabSz="584200" rtl="0" fontAlgn="base" hangingPunct="0">
      <a:spcBef>
        <a:spcPct val="0"/>
      </a:spcBef>
      <a:spcAft>
        <a:spcPct val="0"/>
      </a:spcAft>
      <a:defRPr sz="2200" kern="1200">
        <a:solidFill>
          <a:srgbClr val="000000"/>
        </a:solidFill>
        <a:latin typeface="Lucida Grande" charset="0"/>
        <a:ea typeface="Lucida Grande" charset="0"/>
        <a:cs typeface="Lucida Grande" charset="0"/>
        <a:sym typeface="Lucida Grande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9FCBB3-619E-F949-97F1-0ED3809A4FF2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394692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B35C9C-7177-E543-A252-8C5E9A41F959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422754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77400" y="254000"/>
            <a:ext cx="3149600" cy="873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54000"/>
            <a:ext cx="9296400" cy="873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B5F8E0-3378-894B-A7E1-F62C34124D3C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180878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8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9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251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486400"/>
            <a:ext cx="5156200" cy="287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486400"/>
            <a:ext cx="5156200" cy="287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27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63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47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666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581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9A4F55-EB86-394E-BD1C-5A241C56284B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3694436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917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56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482600"/>
            <a:ext cx="2616200" cy="787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482600"/>
            <a:ext cx="7696200" cy="787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28EF78-4BD9-714B-A0F5-AB6CC659A5F8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7472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22500"/>
            <a:ext cx="62230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4000" y="2222500"/>
            <a:ext cx="62230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2F5212-C3E6-5549-8861-4CCEB5ED45FD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347716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3532AD-3CD0-814D-A24C-43B7419962FD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98316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FC734F-01A4-7944-AFA8-6D9BE18D350C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158284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85E85-8DEE-D84E-9A8D-DE0DB1777680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99554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6ABDCF-DD4A-F046-9283-3B356989083D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3395314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03E7CA-BCC4-8B4A-A2C3-A328DA85B4D9}" type="slidenum">
              <a:rPr lang="en-US"/>
              <a:pPr/>
              <a:t>‹#›</a:t>
            </a:fld>
            <a:endParaRPr lang="en-US" sz="3600" i="1"/>
          </a:p>
        </p:txBody>
      </p:sp>
    </p:spTree>
    <p:extLst>
      <p:ext uri="{BB962C8B-B14F-4D97-AF65-F5344CB8AC3E}">
        <p14:creationId xmlns:p14="http://schemas.microsoft.com/office/powerpoint/2010/main" val="232480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/>
          </p:cNvSpPr>
          <p:nvPr/>
        </p:nvSpPr>
        <p:spPr bwMode="auto">
          <a:xfrm>
            <a:off x="215900" y="9163050"/>
            <a:ext cx="5092700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/>
          <a:p>
            <a:pPr algn="l"/>
            <a:r>
              <a:rPr lang="en-US" sz="2400" i="1"/>
              <a:t>STEREO SWG 24 telecon, 2014 March 21</a:t>
            </a:r>
            <a:endParaRPr lang="en-US"/>
          </a:p>
        </p:txBody>
      </p:sp>
      <p:sp>
        <p:nvSpPr>
          <p:cNvPr id="1026" name="AutoShape 2"/>
          <p:cNvSpPr>
            <a:spLocks/>
          </p:cNvSpPr>
          <p:nvPr/>
        </p:nvSpPr>
        <p:spPr bwMode="auto">
          <a:xfrm>
            <a:off x="6842125" y="9163050"/>
            <a:ext cx="1460500" cy="457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/>
          <a:p>
            <a:pPr algn="r"/>
            <a:r>
              <a:rPr lang="en-US" sz="2400" i="1"/>
              <a:t>J.B. Gurman</a:t>
            </a:r>
            <a:endParaRPr lang="en-US"/>
          </a:p>
        </p:txBody>
      </p:sp>
      <p:pic>
        <p:nvPicPr>
          <p:cNvPr id="1027" name="Picture 3" descr="stereo_logo_transp.psd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34925"/>
            <a:ext cx="2273300" cy="230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28" name="Rectangle 4"/>
          <p:cNvSpPr>
            <a:spLocks/>
          </p:cNvSpPr>
          <p:nvPr>
            <p:ph type="title"/>
          </p:nvPr>
        </p:nvSpPr>
        <p:spPr bwMode="auto">
          <a:xfrm>
            <a:off x="2336800" y="254000"/>
            <a:ext cx="10477500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029" name="Rectangle 5"/>
          <p:cNvSpPr>
            <a:spLocks/>
          </p:cNvSpPr>
          <p:nvPr>
            <p:ph type="body" idx="1"/>
          </p:nvPr>
        </p:nvSpPr>
        <p:spPr bwMode="auto">
          <a:xfrm>
            <a:off x="228600" y="2222500"/>
            <a:ext cx="125984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  <p:sp>
        <p:nvSpPr>
          <p:cNvPr id="1030" name="Rectangle 6"/>
          <p:cNvSpPr>
            <a:spLocks/>
          </p:cNvSpPr>
          <p:nvPr>
            <p:ph type="sldNum" sz="quarter" idx="2"/>
          </p:nvPr>
        </p:nvSpPr>
        <p:spPr bwMode="auto">
          <a:xfrm>
            <a:off x="12231688" y="9080500"/>
            <a:ext cx="592137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27B513-22A3-FE40-8947-6C7FFAE41A8A}" type="slidenum">
              <a:rPr lang="en-US"/>
              <a:pPr/>
              <a:t>‹#›</a:t>
            </a:fld>
            <a:endParaRPr lang="en-US" sz="3600" i="1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+mj-lt"/>
          <a:ea typeface="+mj-ea"/>
          <a:cs typeface="+mj-cs"/>
          <a:sym typeface="Gill Sans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+mn-ea"/>
          <a:cs typeface="+mn-cs"/>
          <a:sym typeface="Gill Sans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tereo_logo_transp.psd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584325"/>
            <a:ext cx="2540000" cy="257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/>
          </p:cNvSpPr>
          <p:nvPr>
            <p:ph type="title"/>
          </p:nvPr>
        </p:nvSpPr>
        <p:spPr bwMode="auto">
          <a:xfrm>
            <a:off x="3111500" y="482600"/>
            <a:ext cx="6769100" cy="477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2051" name="Rectangle 3"/>
          <p:cNvSpPr>
            <a:spLocks/>
          </p:cNvSpPr>
          <p:nvPr>
            <p:ph type="body" idx="1"/>
          </p:nvPr>
        </p:nvSpPr>
        <p:spPr bwMode="auto">
          <a:xfrm>
            <a:off x="1270000" y="5486400"/>
            <a:ext cx="1046480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+mj-lt"/>
          <a:ea typeface="+mj-ea"/>
          <a:cs typeface="+mj-cs"/>
          <a:sym typeface="Gill Sans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6400" i="1">
          <a:solidFill>
            <a:srgbClr val="FFFFFF"/>
          </a:solidFill>
          <a:latin typeface="Gill Sans" charset="0"/>
          <a:ea typeface="ＭＳ Ｐゴシック" charset="0"/>
          <a:cs typeface="Gill Sans" charset="0"/>
          <a:sym typeface="Gill Sans" charset="0"/>
        </a:defRPr>
      </a:lvl9pPr>
    </p:titleStyle>
    <p:bodyStyle>
      <a:lvl1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+mn-ea"/>
          <a:cs typeface="+mn-cs"/>
          <a:sym typeface="Gill Sans" charset="0"/>
        </a:defRPr>
      </a:lvl1pPr>
      <a:lvl2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2pPr>
      <a:lvl3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3pPr>
      <a:lvl4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4pPr>
      <a:lvl5pPr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3400">
          <a:solidFill>
            <a:srgbClr val="FFFFFF"/>
          </a:solidFill>
          <a:latin typeface="+mn-lt"/>
          <a:ea typeface="Gill Sans" charset="0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>
            <p:ph type="title"/>
          </p:nvPr>
        </p:nvSpPr>
        <p:spPr>
          <a:xfrm>
            <a:off x="2654300" y="1219200"/>
            <a:ext cx="7683500" cy="3263900"/>
          </a:xfrm>
        </p:spPr>
        <p:txBody>
          <a:bodyPr/>
          <a:lstStyle/>
          <a:p>
            <a:r>
              <a:rPr lang="en-US" sz="7200"/>
              <a:t>STEREO</a:t>
            </a:r>
            <a:br>
              <a:rPr lang="en-US" sz="7200"/>
            </a:br>
            <a:r>
              <a:rPr lang="en-US"/>
              <a:t>Science Working Group</a:t>
            </a:r>
            <a:br>
              <a:rPr lang="en-US"/>
            </a:br>
            <a:r>
              <a:rPr lang="en-US"/>
              <a:t>(Telecon) No. 24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body" idx="1"/>
          </p:nvPr>
        </p:nvSpPr>
        <p:spPr>
          <a:xfrm>
            <a:off x="1270000" y="6045200"/>
            <a:ext cx="10464800" cy="1117600"/>
          </a:xfrm>
        </p:spPr>
        <p:txBody>
          <a:bodyPr/>
          <a:lstStyle/>
          <a:p>
            <a:r>
              <a:rPr lang="en-US" sz="3600" i="1"/>
              <a:t>2014 March 21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 update (if needed)</a:t>
            </a:r>
          </a:p>
        </p:txBody>
      </p:sp>
      <p:sp>
        <p:nvSpPr>
          <p:cNvPr id="5122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4200"/>
              <a:t>Added Faraday rotation study proposal to superior conjunction discussion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600"/>
              <a:t>No actions required by STEREO (other than to keep transmitting)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Issue with giving frequencies to Green Bank?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600"/>
              <a:t>Will slowly rotating spacecraft affect statistics?</a:t>
            </a:r>
            <a:endParaRPr lang="en-US"/>
          </a:p>
        </p:txBody>
      </p:sp>
      <p:sp>
        <p:nvSpPr>
          <p:cNvPr id="5123" name="AutoShape 3"/>
          <p:cNvSpPr>
            <a:spLocks/>
          </p:cNvSpPr>
          <p:nvPr/>
        </p:nvSpPr>
        <p:spPr bwMode="auto">
          <a:xfrm>
            <a:off x="12231688" y="9080500"/>
            <a:ext cx="592137" cy="622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9D30B5E9-7AAB-BD4A-95D1-3C9D21D195E0}" type="slidenum">
              <a:rPr lang="en-US" sz="3600" i="1"/>
              <a:pPr/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Brief</a:t>
            </a:r>
          </a:p>
        </p:txBody>
      </p:sp>
      <p:sp>
        <p:nvSpPr>
          <p:cNvPr id="6146" name="Rectangle 2"/>
          <p:cNvSpPr>
            <a:spLocks noChangeArrowheads="1"/>
          </p:cNvSpPr>
          <p:nvPr>
            <p:ph type="body" idx="1"/>
          </p:nvPr>
        </p:nvSpPr>
        <p:spPr>
          <a:xfrm>
            <a:off x="203200" y="2222500"/>
            <a:ext cx="12598400" cy="6769100"/>
          </a:xfrm>
        </p:spPr>
        <p:txBody>
          <a:bodyPr/>
          <a:lstStyle/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3600"/>
              <a:t>Upcoming events (superior conjunction)</a:t>
            </a:r>
          </a:p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3600"/>
              <a:t>Science news stories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200"/>
              <a:t>Liu </a:t>
            </a:r>
            <a:r>
              <a:rPr lang="en-US" sz="3200" i="1"/>
              <a:t>et al.</a:t>
            </a:r>
            <a:r>
              <a:rPr lang="en-US" sz="3200"/>
              <a:t> Nature Comm. paper on 2012 July event(s)</a:t>
            </a:r>
          </a:p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3600"/>
              <a:t>Financial status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200"/>
              <a:t>Guidance after 2013 senior review was 12% higher than FY13 ($9.5M vs. $8.48M)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But we lost ~ 1.5% due to Administration STEM plan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And then got told to keep on doing E/PO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Increased mission ops costs (superior conjunction engineering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600"/>
              <a:t>Net: </a:t>
            </a:r>
            <a:r>
              <a:rPr lang="ja-JP" altLang="en-US" sz="3600"/>
              <a:t>“</a:t>
            </a:r>
            <a:r>
              <a:rPr lang="en-US" sz="3600"/>
              <a:t>DA</a:t>
            </a:r>
            <a:r>
              <a:rPr lang="ja-JP" altLang="en-US" sz="3600"/>
              <a:t>”</a:t>
            </a:r>
            <a:r>
              <a:rPr lang="en-US" sz="3600"/>
              <a:t> budget is ~ 7% higher than last year</a:t>
            </a:r>
          </a:p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3600"/>
              <a:t>Senior review (yes, another one next year)</a:t>
            </a:r>
            <a:endParaRPr lang="en-US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12231688" y="9080500"/>
            <a:ext cx="592137" cy="622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5324F250-2263-694E-9606-A2D50CA3F987}" type="slidenum">
              <a:rPr lang="en-US" sz="3600" i="1"/>
              <a:pPr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Senior Review (III)</a:t>
            </a:r>
          </a:p>
        </p:txBody>
      </p:sp>
      <p:sp>
        <p:nvSpPr>
          <p:cNvPr id="7170" name="Rectangle 2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 marL="889000" indent="-571500" algn="l">
              <a:lnSpc>
                <a:spcPct val="80000"/>
              </a:lnSpc>
              <a:spcBef>
                <a:spcPts val="2400"/>
              </a:spcBef>
              <a:buSzPct val="171000"/>
              <a:buFontTx/>
              <a:buChar char="•"/>
            </a:pPr>
            <a:r>
              <a:rPr lang="en-US" sz="4200"/>
              <a:t>So if I had my druthers, I would like: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600"/>
              <a:t>Each PI to designate a team leader for the proposal writing effort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Collect science input (nagging)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Standardize text and figures (legible labels and legends)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Be the POC to answer my dumb questions when I assimilate the four inputs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Update the team</a:t>
            </a:r>
            <a:r>
              <a:rPr lang="ja-JP" altLang="en-US" sz="3000"/>
              <a:t>’</a:t>
            </a:r>
            <a:r>
              <a:rPr lang="en-US" sz="3000"/>
              <a:t>s bibliography entries (send input to Alex Young) on a monthly basis</a:t>
            </a:r>
          </a:p>
          <a:p>
            <a:pPr marL="1333500" lvl="1" indent="-571500" algn="l">
              <a:lnSpc>
                <a:spcPct val="70000"/>
              </a:lnSpc>
              <a:spcBef>
                <a:spcPts val="2400"/>
              </a:spcBef>
              <a:buSzPct val="171000"/>
              <a:buFont typeface="Lucida Grande" charset="0"/>
              <a:buChar char="‣"/>
            </a:pPr>
            <a:r>
              <a:rPr lang="en-US" sz="3600"/>
              <a:t>Have team inputs in hand by the time the final call for proposals is issued (~ October)</a:t>
            </a:r>
          </a:p>
          <a:p>
            <a:pPr marL="1778000" lvl="2" indent="-571500" algn="l">
              <a:lnSpc>
                <a:spcPct val="60000"/>
              </a:lnSpc>
              <a:spcBef>
                <a:spcPts val="2400"/>
              </a:spcBef>
              <a:buSzPct val="171000"/>
              <a:buFontTx/>
              <a:buChar char="-"/>
            </a:pPr>
            <a:r>
              <a:rPr lang="en-US" sz="3000"/>
              <a:t>Will give us time to review and comment on drafts without working over Xmas</a:t>
            </a:r>
            <a:endParaRPr lang="en-US"/>
          </a:p>
        </p:txBody>
      </p:sp>
      <p:sp>
        <p:nvSpPr>
          <p:cNvPr id="7171" name="AutoShape 3"/>
          <p:cNvSpPr>
            <a:spLocks/>
          </p:cNvSpPr>
          <p:nvPr/>
        </p:nvSpPr>
        <p:spPr bwMode="auto">
          <a:xfrm>
            <a:off x="12231688" y="9080500"/>
            <a:ext cx="592137" cy="622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5F9A17B0-C400-7D4C-A2E5-ACBBD776BD0D}" type="slidenum">
              <a:rPr lang="en-US" sz="3600" i="1"/>
              <a:pPr/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">
      <a:dk1>
        <a:srgbClr val="53585F"/>
      </a:dk1>
      <a:lt1>
        <a:srgbClr val="FFFFFF"/>
      </a:lt1>
      <a:dk2>
        <a:srgbClr val="FF0000"/>
      </a:dk2>
      <a:lt2>
        <a:srgbClr val="DCDEE0"/>
      </a:lt2>
      <a:accent1>
        <a:srgbClr val="0365C0"/>
      </a:accent1>
      <a:accent2>
        <a:srgbClr val="00882B"/>
      </a:accent2>
      <a:accent3>
        <a:srgbClr val="FFAAAA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53585F"/>
      </a:dk1>
      <a:lt1>
        <a:srgbClr val="FFFFFF"/>
      </a:lt1>
      <a:dk2>
        <a:srgbClr val="FF0000"/>
      </a:dk2>
      <a:lt2>
        <a:srgbClr val="DCDEE0"/>
      </a:lt2>
      <a:accent1>
        <a:srgbClr val="0365C0"/>
      </a:accent1>
      <a:accent2>
        <a:srgbClr val="00882B"/>
      </a:accent2>
      <a:accent3>
        <a:srgbClr val="FFAAAA"/>
      </a:accent3>
      <a:accent4>
        <a:srgbClr val="DADADA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Gill Sans"/>
        <a:ea typeface="ＭＳ Ｐゴシック"/>
        <a:cs typeface="Gill Sans"/>
      </a:majorFont>
      <a:minorFont>
        <a:latin typeface="Gill Sans"/>
        <a:ea typeface="ＭＳ Ｐゴシック"/>
        <a:cs typeface="Gill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FFFFFF"/>
          </a:solidFill>
          <a:prstDash val="solid"/>
          <a:miter lim="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3429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Gill Sans" charset="0"/>
            <a:ea typeface="ＭＳ Ｐゴシック" charset="0"/>
            <a:cs typeface="Gill Sans" charset="0"/>
            <a:sym typeface="Gill Sans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Macintosh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Gill Sans</vt:lpstr>
      <vt:lpstr>Lucida Grande</vt:lpstr>
      <vt:lpstr>Office Theme</vt:lpstr>
      <vt:lpstr>Office Theme</vt:lpstr>
      <vt:lpstr>STEREO Science Working Group (Telecon) No. 24</vt:lpstr>
      <vt:lpstr>Agenda update (if needed)</vt:lpstr>
      <vt:lpstr>In Brief</vt:lpstr>
      <vt:lpstr>Senior Review (III)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 Science Working Group (Telecon) No. 24</dc:title>
  <cp:lastModifiedBy>Microsoft Office User</cp:lastModifiedBy>
  <cp:revision>1</cp:revision>
  <dcterms:modified xsi:type="dcterms:W3CDTF">2014-03-21T16:42:04Z</dcterms:modified>
</cp:coreProperties>
</file>